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4"/>
  </p:sldMasterIdLst>
  <p:notesMasterIdLst>
    <p:notesMasterId r:id="rId12"/>
  </p:notesMasterIdLst>
  <p:sldIdLst>
    <p:sldId id="256" r:id="rId5"/>
    <p:sldId id="336" r:id="rId6"/>
    <p:sldId id="290" r:id="rId7"/>
    <p:sldId id="327" r:id="rId8"/>
    <p:sldId id="328" r:id="rId9"/>
    <p:sldId id="339" r:id="rId10"/>
    <p:sldId id="338" r:id="rId11"/>
  </p:sldIdLst>
  <p:sldSz cx="12192000" cy="6858000"/>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02" autoAdjust="0"/>
    <p:restoredTop sz="94660"/>
  </p:normalViewPr>
  <p:slideViewPr>
    <p:cSldViewPr snapToGrid="0">
      <p:cViewPr varScale="1">
        <p:scale>
          <a:sx n="105" d="100"/>
          <a:sy n="105" d="100"/>
        </p:scale>
        <p:origin x="1092"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colm Thomas" userId="4159b401-3c67-48fc-807f-d022f9ec98b5" providerId="ADAL" clId="{EF4D803D-081C-4E60-8CCD-3B55BF61FB0F}"/>
    <pc:docChg chg="undo custSel modSld">
      <pc:chgData name="Malcolm Thomas" userId="4159b401-3c67-48fc-807f-d022f9ec98b5" providerId="ADAL" clId="{EF4D803D-081C-4E60-8CCD-3B55BF61FB0F}" dt="2026-02-10T10:04:29.714" v="1172" actId="27636"/>
      <pc:docMkLst>
        <pc:docMk/>
      </pc:docMkLst>
      <pc:sldChg chg="modSp mod">
        <pc:chgData name="Malcolm Thomas" userId="4159b401-3c67-48fc-807f-d022f9ec98b5" providerId="ADAL" clId="{EF4D803D-081C-4E60-8CCD-3B55BF61FB0F}" dt="2026-02-10T10:04:29.714" v="1172" actId="27636"/>
        <pc:sldMkLst>
          <pc:docMk/>
          <pc:sldMk cId="3549750676" sldId="256"/>
        </pc:sldMkLst>
        <pc:spChg chg="mod">
          <ac:chgData name="Malcolm Thomas" userId="4159b401-3c67-48fc-807f-d022f9ec98b5" providerId="ADAL" clId="{EF4D803D-081C-4E60-8CCD-3B55BF61FB0F}" dt="2026-02-10T09:42:27.299" v="30" actId="20577"/>
          <ac:spMkLst>
            <pc:docMk/>
            <pc:sldMk cId="3549750676" sldId="256"/>
            <ac:spMk id="2" creationId="{AF6636B6-A233-459A-95E5-DFBD46F360BC}"/>
          </ac:spMkLst>
        </pc:spChg>
        <pc:spChg chg="mod">
          <ac:chgData name="Malcolm Thomas" userId="4159b401-3c67-48fc-807f-d022f9ec98b5" providerId="ADAL" clId="{EF4D803D-081C-4E60-8CCD-3B55BF61FB0F}" dt="2026-02-10T10:04:29.714" v="1172" actId="27636"/>
          <ac:spMkLst>
            <pc:docMk/>
            <pc:sldMk cId="3549750676" sldId="256"/>
            <ac:spMk id="4" creationId="{65E25CCF-58C4-664A-0618-B4308F04B703}"/>
          </ac:spMkLst>
        </pc:spChg>
      </pc:sldChg>
      <pc:sldChg chg="modSp mod">
        <pc:chgData name="Malcolm Thomas" userId="4159b401-3c67-48fc-807f-d022f9ec98b5" providerId="ADAL" clId="{EF4D803D-081C-4E60-8CCD-3B55BF61FB0F}" dt="2026-02-10T09:59:35.346" v="1042" actId="20577"/>
        <pc:sldMkLst>
          <pc:docMk/>
          <pc:sldMk cId="1722176751" sldId="290"/>
        </pc:sldMkLst>
        <pc:spChg chg="mod">
          <ac:chgData name="Malcolm Thomas" userId="4159b401-3c67-48fc-807f-d022f9ec98b5" providerId="ADAL" clId="{EF4D803D-081C-4E60-8CCD-3B55BF61FB0F}" dt="2026-02-10T09:45:56.725" v="144" actId="20577"/>
          <ac:spMkLst>
            <pc:docMk/>
            <pc:sldMk cId="1722176751" sldId="290"/>
            <ac:spMk id="2" creationId="{4EA8089F-BB6C-AA02-2162-5DEBDB8A9DAD}"/>
          </ac:spMkLst>
        </pc:spChg>
        <pc:spChg chg="mod">
          <ac:chgData name="Malcolm Thomas" userId="4159b401-3c67-48fc-807f-d022f9ec98b5" providerId="ADAL" clId="{EF4D803D-081C-4E60-8CCD-3B55BF61FB0F}" dt="2026-02-10T09:59:35.346" v="1042" actId="20577"/>
          <ac:spMkLst>
            <pc:docMk/>
            <pc:sldMk cId="1722176751" sldId="290"/>
            <ac:spMk id="3" creationId="{20CA5902-4DEE-E3E4-C7E7-7191BE21611B}"/>
          </ac:spMkLst>
        </pc:spChg>
      </pc:sldChg>
      <pc:sldChg chg="modSp mod">
        <pc:chgData name="Malcolm Thomas" userId="4159b401-3c67-48fc-807f-d022f9ec98b5" providerId="ADAL" clId="{EF4D803D-081C-4E60-8CCD-3B55BF61FB0F}" dt="2026-02-10T10:00:05.999" v="1051" actId="20577"/>
        <pc:sldMkLst>
          <pc:docMk/>
          <pc:sldMk cId="2166284201" sldId="327"/>
        </pc:sldMkLst>
        <pc:spChg chg="mod">
          <ac:chgData name="Malcolm Thomas" userId="4159b401-3c67-48fc-807f-d022f9ec98b5" providerId="ADAL" clId="{EF4D803D-081C-4E60-8CCD-3B55BF61FB0F}" dt="2026-02-10T09:47:37.005" v="241" actId="20577"/>
          <ac:spMkLst>
            <pc:docMk/>
            <pc:sldMk cId="2166284201" sldId="327"/>
            <ac:spMk id="12" creationId="{09227500-0278-B1DC-FA36-86B7759CDC82}"/>
          </ac:spMkLst>
        </pc:spChg>
        <pc:spChg chg="mod">
          <ac:chgData name="Malcolm Thomas" userId="4159b401-3c67-48fc-807f-d022f9ec98b5" providerId="ADAL" clId="{EF4D803D-081C-4E60-8CCD-3B55BF61FB0F}" dt="2026-02-10T09:48:39.193" v="293" actId="20577"/>
          <ac:spMkLst>
            <pc:docMk/>
            <pc:sldMk cId="2166284201" sldId="327"/>
            <ac:spMk id="21" creationId="{8470579C-0582-1800-0E25-99F707D04C30}"/>
          </ac:spMkLst>
        </pc:spChg>
        <pc:spChg chg="mod">
          <ac:chgData name="Malcolm Thomas" userId="4159b401-3c67-48fc-807f-d022f9ec98b5" providerId="ADAL" clId="{EF4D803D-081C-4E60-8CCD-3B55BF61FB0F}" dt="2026-02-10T10:00:05.999" v="1051" actId="20577"/>
          <ac:spMkLst>
            <pc:docMk/>
            <pc:sldMk cId="2166284201" sldId="327"/>
            <ac:spMk id="22" creationId="{6D754EBD-E4EA-1B72-ED16-483C1419D1B3}"/>
          </ac:spMkLst>
        </pc:spChg>
      </pc:sldChg>
      <pc:sldChg chg="modSp mod">
        <pc:chgData name="Malcolm Thomas" userId="4159b401-3c67-48fc-807f-d022f9ec98b5" providerId="ADAL" clId="{EF4D803D-081C-4E60-8CCD-3B55BF61FB0F}" dt="2026-02-10T09:50:25.380" v="358" actId="20577"/>
        <pc:sldMkLst>
          <pc:docMk/>
          <pc:sldMk cId="1249482629" sldId="328"/>
        </pc:sldMkLst>
        <pc:spChg chg="mod">
          <ac:chgData name="Malcolm Thomas" userId="4159b401-3c67-48fc-807f-d022f9ec98b5" providerId="ADAL" clId="{EF4D803D-081C-4E60-8CCD-3B55BF61FB0F}" dt="2026-02-10T09:48:47.351" v="294" actId="20577"/>
          <ac:spMkLst>
            <pc:docMk/>
            <pc:sldMk cId="1249482629" sldId="328"/>
            <ac:spMk id="2" creationId="{018B614F-5E91-AD99-FA60-5335983D1580}"/>
          </ac:spMkLst>
        </pc:spChg>
        <pc:spChg chg="mod">
          <ac:chgData name="Malcolm Thomas" userId="4159b401-3c67-48fc-807f-d022f9ec98b5" providerId="ADAL" clId="{EF4D803D-081C-4E60-8CCD-3B55BF61FB0F}" dt="2026-02-10T09:50:25.380" v="358" actId="20577"/>
          <ac:spMkLst>
            <pc:docMk/>
            <pc:sldMk cId="1249482629" sldId="328"/>
            <ac:spMk id="7" creationId="{3F4FACCD-332B-94F6-FB6F-68204A1DD428}"/>
          </ac:spMkLst>
        </pc:spChg>
      </pc:sldChg>
      <pc:sldChg chg="modSp mod">
        <pc:chgData name="Malcolm Thomas" userId="4159b401-3c67-48fc-807f-d022f9ec98b5" providerId="ADAL" clId="{EF4D803D-081C-4E60-8CCD-3B55BF61FB0F}" dt="2026-02-10T09:59:20.087" v="1039" actId="20577"/>
        <pc:sldMkLst>
          <pc:docMk/>
          <pc:sldMk cId="2212442202" sldId="336"/>
        </pc:sldMkLst>
        <pc:spChg chg="mod">
          <ac:chgData name="Malcolm Thomas" userId="4159b401-3c67-48fc-807f-d022f9ec98b5" providerId="ADAL" clId="{EF4D803D-081C-4E60-8CCD-3B55BF61FB0F}" dt="2026-02-10T09:42:34.199" v="31" actId="20577"/>
          <ac:spMkLst>
            <pc:docMk/>
            <pc:sldMk cId="2212442202" sldId="336"/>
            <ac:spMk id="2" creationId="{EB9D4661-A5C1-9D42-FE71-56C444923BD7}"/>
          </ac:spMkLst>
        </pc:spChg>
        <pc:spChg chg="mod">
          <ac:chgData name="Malcolm Thomas" userId="4159b401-3c67-48fc-807f-d022f9ec98b5" providerId="ADAL" clId="{EF4D803D-081C-4E60-8CCD-3B55BF61FB0F}" dt="2026-02-10T09:45:49.021" v="143" actId="20577"/>
          <ac:spMkLst>
            <pc:docMk/>
            <pc:sldMk cId="2212442202" sldId="336"/>
            <ac:spMk id="10" creationId="{6F9AAAAA-3DA8-70ED-C152-F7A3415BA0AA}"/>
          </ac:spMkLst>
        </pc:spChg>
        <pc:spChg chg="mod">
          <ac:chgData name="Malcolm Thomas" userId="4159b401-3c67-48fc-807f-d022f9ec98b5" providerId="ADAL" clId="{EF4D803D-081C-4E60-8CCD-3B55BF61FB0F}" dt="2026-02-10T09:59:20.087" v="1039" actId="20577"/>
          <ac:spMkLst>
            <pc:docMk/>
            <pc:sldMk cId="2212442202" sldId="336"/>
            <ac:spMk id="11" creationId="{8260D0EE-917E-3A16-A40A-48B5C361C186}"/>
          </ac:spMkLst>
        </pc:spChg>
      </pc:sldChg>
      <pc:sldChg chg="modSp mod">
        <pc:chgData name="Malcolm Thomas" userId="4159b401-3c67-48fc-807f-d022f9ec98b5" providerId="ADAL" clId="{EF4D803D-081C-4E60-8CCD-3B55BF61FB0F}" dt="2026-02-10T10:02:33.202" v="1093" actId="20577"/>
        <pc:sldMkLst>
          <pc:docMk/>
          <pc:sldMk cId="910761090" sldId="338"/>
        </pc:sldMkLst>
        <pc:spChg chg="mod">
          <ac:chgData name="Malcolm Thomas" userId="4159b401-3c67-48fc-807f-d022f9ec98b5" providerId="ADAL" clId="{EF4D803D-081C-4E60-8CCD-3B55BF61FB0F}" dt="2026-02-10T09:53:21.761" v="628" actId="20577"/>
          <ac:spMkLst>
            <pc:docMk/>
            <pc:sldMk cId="910761090" sldId="338"/>
            <ac:spMk id="2" creationId="{E956808E-3E78-1E70-F3F9-6579636ED778}"/>
          </ac:spMkLst>
        </pc:spChg>
        <pc:spChg chg="mod">
          <ac:chgData name="Malcolm Thomas" userId="4159b401-3c67-48fc-807f-d022f9ec98b5" providerId="ADAL" clId="{EF4D803D-081C-4E60-8CCD-3B55BF61FB0F}" dt="2026-02-10T10:02:33.202" v="1093" actId="20577"/>
          <ac:spMkLst>
            <pc:docMk/>
            <pc:sldMk cId="910761090" sldId="338"/>
            <ac:spMk id="3" creationId="{FA5C1945-3669-295E-E77D-4F6107980509}"/>
          </ac:spMkLst>
        </pc:spChg>
      </pc:sldChg>
      <pc:sldChg chg="addSp delSp modSp mod">
        <pc:chgData name="Malcolm Thomas" userId="4159b401-3c67-48fc-807f-d022f9ec98b5" providerId="ADAL" clId="{EF4D803D-081C-4E60-8CCD-3B55BF61FB0F}" dt="2026-02-10T10:03:26.831" v="1110" actId="20577"/>
        <pc:sldMkLst>
          <pc:docMk/>
          <pc:sldMk cId="2272754153" sldId="339"/>
        </pc:sldMkLst>
        <pc:spChg chg="mod">
          <ac:chgData name="Malcolm Thomas" userId="4159b401-3c67-48fc-807f-d022f9ec98b5" providerId="ADAL" clId="{EF4D803D-081C-4E60-8CCD-3B55BF61FB0F}" dt="2026-02-10T09:51:12.562" v="399" actId="20577"/>
          <ac:spMkLst>
            <pc:docMk/>
            <pc:sldMk cId="2272754153" sldId="339"/>
            <ac:spMk id="2" creationId="{D81B5BE9-2267-6D52-2017-C0635CBC8878}"/>
          </ac:spMkLst>
        </pc:spChg>
        <pc:spChg chg="add mod">
          <ac:chgData name="Malcolm Thomas" userId="4159b401-3c67-48fc-807f-d022f9ec98b5" providerId="ADAL" clId="{EF4D803D-081C-4E60-8CCD-3B55BF61FB0F}" dt="2026-02-10T10:01:20.496" v="1054" actId="1076"/>
          <ac:spMkLst>
            <pc:docMk/>
            <pc:sldMk cId="2272754153" sldId="339"/>
            <ac:spMk id="4" creationId="{B0E92137-8E2E-3AB2-B512-B1D3C73D6504}"/>
          </ac:spMkLst>
        </pc:spChg>
        <pc:spChg chg="mod">
          <ac:chgData name="Malcolm Thomas" userId="4159b401-3c67-48fc-807f-d022f9ec98b5" providerId="ADAL" clId="{EF4D803D-081C-4E60-8CCD-3B55BF61FB0F}" dt="2026-02-10T10:03:22.951" v="1108" actId="20577"/>
          <ac:spMkLst>
            <pc:docMk/>
            <pc:sldMk cId="2272754153" sldId="339"/>
            <ac:spMk id="20" creationId="{6D9F8704-D1DE-4004-8633-5B6106258E22}"/>
          </ac:spMkLst>
        </pc:spChg>
        <pc:spChg chg="mod">
          <ac:chgData name="Malcolm Thomas" userId="4159b401-3c67-48fc-807f-d022f9ec98b5" providerId="ADAL" clId="{EF4D803D-081C-4E60-8CCD-3B55BF61FB0F}" dt="2026-02-10T10:03:24.885" v="1109" actId="20577"/>
          <ac:spMkLst>
            <pc:docMk/>
            <pc:sldMk cId="2272754153" sldId="339"/>
            <ac:spMk id="21" creationId="{C58D2740-3104-56EC-AFF8-E5A5E6F3C33A}"/>
          </ac:spMkLst>
        </pc:spChg>
        <pc:spChg chg="mod">
          <ac:chgData name="Malcolm Thomas" userId="4159b401-3c67-48fc-807f-d022f9ec98b5" providerId="ADAL" clId="{EF4D803D-081C-4E60-8CCD-3B55BF61FB0F}" dt="2026-02-10T10:03:26.831" v="1110" actId="20577"/>
          <ac:spMkLst>
            <pc:docMk/>
            <pc:sldMk cId="2272754153" sldId="339"/>
            <ac:spMk id="22" creationId="{73E58278-E498-7EC1-29D1-59FC30BAC4DB}"/>
          </ac:spMkLst>
        </pc:spChg>
        <pc:picChg chg="mod">
          <ac:chgData name="Malcolm Thomas" userId="4159b401-3c67-48fc-807f-d022f9ec98b5" providerId="ADAL" clId="{EF4D803D-081C-4E60-8CCD-3B55BF61FB0F}" dt="2026-02-10T09:53:02.635" v="626" actId="1038"/>
          <ac:picMkLst>
            <pc:docMk/>
            <pc:sldMk cId="2272754153" sldId="339"/>
            <ac:picMk id="15" creationId="{A9DE460D-47B9-4777-44FB-C4D5CEAC4453}"/>
          </ac:picMkLst>
        </pc:picChg>
        <pc:picChg chg="mod">
          <ac:chgData name="Malcolm Thomas" userId="4159b401-3c67-48fc-807f-d022f9ec98b5" providerId="ADAL" clId="{EF4D803D-081C-4E60-8CCD-3B55BF61FB0F}" dt="2026-02-10T09:52:51.908" v="581" actId="1038"/>
          <ac:picMkLst>
            <pc:docMk/>
            <pc:sldMk cId="2272754153" sldId="339"/>
            <ac:picMk id="18" creationId="{26AF1BAB-37AE-665E-03DB-341CAEAECA8F}"/>
          </ac:picMkLst>
        </pc:picChg>
        <pc:cxnChg chg="add del mod">
          <ac:chgData name="Malcolm Thomas" userId="4159b401-3c67-48fc-807f-d022f9ec98b5" providerId="ADAL" clId="{EF4D803D-081C-4E60-8CCD-3B55BF61FB0F}" dt="2026-02-10T10:01:05.025" v="1052" actId="478"/>
          <ac:cxnSpMkLst>
            <pc:docMk/>
            <pc:sldMk cId="2272754153" sldId="339"/>
            <ac:cxnSpMk id="3" creationId="{E6CCB684-6C47-FEC5-14AD-E2EF935027CF}"/>
          </ac:cxnSpMkLst>
        </pc:cxnChg>
        <pc:cxnChg chg="mod">
          <ac:chgData name="Malcolm Thomas" userId="4159b401-3c67-48fc-807f-d022f9ec98b5" providerId="ADAL" clId="{EF4D803D-081C-4E60-8CCD-3B55BF61FB0F}" dt="2026-02-10T09:51:58.364" v="444" actId="1037"/>
          <ac:cxnSpMkLst>
            <pc:docMk/>
            <pc:sldMk cId="2272754153" sldId="339"/>
            <ac:cxnSpMk id="11" creationId="{A49889D8-FF5F-C214-DE4D-B52494B8ABAF}"/>
          </ac:cxnSpMkLst>
        </pc:cxnChg>
        <pc:cxnChg chg="del">
          <ac:chgData name="Malcolm Thomas" userId="4159b401-3c67-48fc-807f-d022f9ec98b5" providerId="ADAL" clId="{EF4D803D-081C-4E60-8CCD-3B55BF61FB0F}" dt="2026-02-10T09:52:01.049" v="445" actId="478"/>
          <ac:cxnSpMkLst>
            <pc:docMk/>
            <pc:sldMk cId="2272754153" sldId="339"/>
            <ac:cxnSpMk id="16" creationId="{79ABDF66-0C18-248F-4907-0288FB438A4C}"/>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6B66E302-901B-4EC5-8063-F4475DEAA8C8}" type="datetimeFigureOut">
              <a:rPr lang="en-US" smtClean="0"/>
              <a:t>2/10/2026</a:t>
            </a:fld>
            <a:endParaRPr lang="en-US" dirty="0"/>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BF6B3765-1535-41FB-A927-AAD2D1E85382}" type="slidenum">
              <a:rPr lang="en-US" smtClean="0"/>
              <a:t>‹#›</a:t>
            </a:fld>
            <a:endParaRPr lang="en-US" dirty="0"/>
          </a:p>
        </p:txBody>
      </p:sp>
    </p:spTree>
    <p:extLst>
      <p:ext uri="{BB962C8B-B14F-4D97-AF65-F5344CB8AC3E}">
        <p14:creationId xmlns:p14="http://schemas.microsoft.com/office/powerpoint/2010/main" val="317015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https://youtu.be/axf21gGM5oY?si=F9zYa7E0KDpN17_C</a:t>
            </a:r>
          </a:p>
        </p:txBody>
      </p:sp>
      <p:sp>
        <p:nvSpPr>
          <p:cNvPr id="4" name="Slide Number Placeholder 3"/>
          <p:cNvSpPr>
            <a:spLocks noGrp="1"/>
          </p:cNvSpPr>
          <p:nvPr>
            <p:ph type="sldNum" sz="quarter" idx="5"/>
          </p:nvPr>
        </p:nvSpPr>
        <p:spPr/>
        <p:txBody>
          <a:bodyPr/>
          <a:lstStyle/>
          <a:p>
            <a:fld id="{BF6B3765-1535-41FB-A927-AAD2D1E85382}" type="slidenum">
              <a:rPr lang="en-US" smtClean="0"/>
              <a:t>1</a:t>
            </a:fld>
            <a:endParaRPr lang="en-US" dirty="0"/>
          </a:p>
        </p:txBody>
      </p:sp>
    </p:spTree>
    <p:extLst>
      <p:ext uri="{BB962C8B-B14F-4D97-AF65-F5344CB8AC3E}">
        <p14:creationId xmlns:p14="http://schemas.microsoft.com/office/powerpoint/2010/main" val="1303393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F6B3765-1535-41FB-A927-AAD2D1E85382}" type="slidenum">
              <a:rPr lang="en-US" smtClean="0"/>
              <a:t>2</a:t>
            </a:fld>
            <a:endParaRPr lang="en-US" dirty="0"/>
          </a:p>
        </p:txBody>
      </p:sp>
    </p:spTree>
    <p:extLst>
      <p:ext uri="{BB962C8B-B14F-4D97-AF65-F5344CB8AC3E}">
        <p14:creationId xmlns:p14="http://schemas.microsoft.com/office/powerpoint/2010/main" val="392657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F6B3765-1535-41FB-A927-AAD2D1E85382}" type="slidenum">
              <a:rPr lang="en-US" smtClean="0"/>
              <a:t>3</a:t>
            </a:fld>
            <a:endParaRPr lang="en-US" dirty="0"/>
          </a:p>
        </p:txBody>
      </p:sp>
    </p:spTree>
    <p:extLst>
      <p:ext uri="{BB962C8B-B14F-4D97-AF65-F5344CB8AC3E}">
        <p14:creationId xmlns:p14="http://schemas.microsoft.com/office/powerpoint/2010/main" val="3245040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F6B3765-1535-41FB-A927-AAD2D1E85382}" type="slidenum">
              <a:rPr lang="en-US" smtClean="0"/>
              <a:t>6</a:t>
            </a:fld>
            <a:endParaRPr lang="en-US" dirty="0"/>
          </a:p>
        </p:txBody>
      </p:sp>
    </p:spTree>
    <p:extLst>
      <p:ext uri="{BB962C8B-B14F-4D97-AF65-F5344CB8AC3E}">
        <p14:creationId xmlns:p14="http://schemas.microsoft.com/office/powerpoint/2010/main" val="2541118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CAFE9EF-BFD3-43EA-A868-783EE64D3026}" type="datetime1">
              <a:rPr lang="en-US" smtClean="0"/>
              <a:t>2/10/2026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715DF4-6503-424C-B89D-B31483AF0BFD}" type="datetime1">
              <a:rPr lang="en-US" smtClean="0"/>
              <a:t>2/10/2026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BEE408-CEE3-4069-B613-CB32C19D6587}" type="datetime1">
              <a:rPr lang="en-US" smtClean="0"/>
              <a:t>2/10/2026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4680C5-3949-48B3-AAD0-C6AC4D6634A8}" type="datetime1">
              <a:rPr lang="en-US" smtClean="0"/>
              <a:t>2/10/2026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451F9A-4BC0-4BDC-9C0A-439930D3F628}" type="datetime1">
              <a:rPr lang="en-US" smtClean="0"/>
              <a:t>2/10/2026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C190EB-8738-400A-AFF7-6D1DEC6B76AF}" type="datetime1">
              <a:rPr lang="en-US" smtClean="0"/>
              <a:t>2/10/2026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4A0F0B9-B198-4467-8481-337D4552AC07}" type="datetime1">
              <a:rPr lang="en-US" smtClean="0"/>
              <a:t>2/10/2026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7E8C0-DCD6-4618-824E-E5B47E37F774}" type="datetime1">
              <a:rPr lang="en-US" smtClean="0"/>
              <a:t>2/10/2026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C6133B-A04A-40C7-999B-6B964B69F57E}" type="datetime1">
              <a:rPr lang="en-US" smtClean="0"/>
              <a:t>2/10/2026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66FB9-D28B-49B1-96AA-2DC4A0B82672}" type="datetime1">
              <a:rPr lang="en-US" smtClean="0"/>
              <a:t>2/10/2026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763742-95DB-4727-9E2D-E67133874C57}" type="datetime1">
              <a:rPr lang="en-US" smtClean="0"/>
              <a:t>2/10/2026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F4C757-AC18-4BD4-B58D-C09C7F56266E}" type="datetime1">
              <a:rPr lang="en-US" smtClean="0"/>
              <a:t>2/10/2026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A06CBA-D419-41FA-8B3E-D17E24A5F335}" type="datetime1">
              <a:rPr lang="en-US" smtClean="0"/>
              <a:t>2/10/2026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24B8EF-695A-4D91-86E6-BD3ABF986DC6}" type="datetime1">
              <a:rPr lang="en-US" smtClean="0"/>
              <a:t>2/10/2026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9A1DA-1075-4AB6-9AFC-9045E23C9F15}" type="datetime1">
              <a:rPr lang="en-US" smtClean="0"/>
              <a:t>2/10/2026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423360-0F07-4AD4-AAF8-61579BDE5A02}" type="datetime1">
              <a:rPr lang="en-US" smtClean="0"/>
              <a:t>2/10/2026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35D3E4-AEF6-4C0D-955F-4975ADE12833}" type="datetime1">
              <a:rPr lang="en-US" smtClean="0"/>
              <a:t>2/10/2026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096B060-2D6F-430E-A017-FCCC5AF2AC19}" type="datetime1">
              <a:rPr lang="en-US" smtClean="0"/>
              <a:t>2/10/2026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info@filtaquip.com" TargetMode="External"/><Relationship Id="rId3" Type="http://schemas.openxmlformats.org/officeDocument/2006/relationships/slideLayout" Target="../slideLayouts/slideLayout1.xml"/><Relationship Id="rId7" Type="http://schemas.openxmlformats.org/officeDocument/2006/relationships/hyperlink" Target="http://www.filtaquipglobal.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4.jpg"/><Relationship Id="rId4" Type="http://schemas.openxmlformats.org/officeDocument/2006/relationships/notesSlide" Target="../notesSlides/notesSlide1.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1" name="Video 10" title="Waving blue water with sunbeams">
            <a:hlinkClick r:id="" action="ppaction://media"/>
            <a:extLst>
              <a:ext uri="{FF2B5EF4-FFF2-40B4-BE49-F238E27FC236}">
                <a16:creationId xmlns:a16="http://schemas.microsoft.com/office/drawing/2014/main" id="{6E1E8189-2059-74C7-9251-AB61277E8F2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516A0C15-5BB2-41A2-BD46-E18F635D59B0}"/>
              </a:ext>
            </a:extLst>
          </p:cNvPr>
          <p:cNvSpPr>
            <a:spLocks noGrp="1"/>
          </p:cNvSpPr>
          <p:nvPr>
            <p:ph type="subTitle" idx="1"/>
          </p:nvPr>
        </p:nvSpPr>
        <p:spPr>
          <a:xfrm>
            <a:off x="164689" y="5827446"/>
            <a:ext cx="8305543" cy="754025"/>
          </a:xfrm>
        </p:spPr>
        <p:txBody>
          <a:bodyPr>
            <a:normAutofit/>
          </a:bodyPr>
          <a:lstStyle/>
          <a:p>
            <a:pPr algn="l"/>
            <a:r>
              <a:rPr lang="en-US" dirty="0"/>
              <a:t>						</a:t>
            </a:r>
          </a:p>
        </p:txBody>
      </p:sp>
      <p:sp>
        <p:nvSpPr>
          <p:cNvPr id="2" name="Title 1">
            <a:extLst>
              <a:ext uri="{FF2B5EF4-FFF2-40B4-BE49-F238E27FC236}">
                <a16:creationId xmlns:a16="http://schemas.microsoft.com/office/drawing/2014/main" id="{AF6636B6-A233-459A-95E5-DFBD46F360BC}"/>
              </a:ext>
            </a:extLst>
          </p:cNvPr>
          <p:cNvSpPr>
            <a:spLocks noGrp="1"/>
          </p:cNvSpPr>
          <p:nvPr>
            <p:ph type="ctrTitle"/>
          </p:nvPr>
        </p:nvSpPr>
        <p:spPr>
          <a:xfrm>
            <a:off x="164689" y="4165988"/>
            <a:ext cx="9144000" cy="1641490"/>
          </a:xfrm>
        </p:spPr>
        <p:txBody>
          <a:bodyPr>
            <a:normAutofit/>
          </a:bodyPr>
          <a:lstStyle/>
          <a:p>
            <a:pPr algn="l"/>
            <a:br>
              <a:rPr lang="en-US" sz="5400" dirty="0"/>
            </a:br>
            <a:r>
              <a:rPr lang="en-US" sz="2800" b="1" dirty="0">
                <a:latin typeface="Arial Nova" panose="020B0504020202020204" pitchFamily="34" charset="0"/>
              </a:rPr>
              <a:t>CASE  STUDY:   FILTRATION  OF  SCRUBBER  DUST</a:t>
            </a:r>
            <a:endParaRPr lang="en-US" sz="5400" b="1" dirty="0">
              <a:latin typeface="Arial Nova" panose="020B0504020202020204" pitchFamily="34" charset="0"/>
            </a:endParaRPr>
          </a:p>
        </p:txBody>
      </p:sp>
      <p:sp>
        <p:nvSpPr>
          <p:cNvPr id="4" name="Subtitle 2">
            <a:extLst>
              <a:ext uri="{FF2B5EF4-FFF2-40B4-BE49-F238E27FC236}">
                <a16:creationId xmlns:a16="http://schemas.microsoft.com/office/drawing/2014/main" id="{65E25CCF-58C4-664A-0618-B4308F04B703}"/>
              </a:ext>
            </a:extLst>
          </p:cNvPr>
          <p:cNvSpPr txBox="1">
            <a:spLocks/>
          </p:cNvSpPr>
          <p:nvPr/>
        </p:nvSpPr>
        <p:spPr>
          <a:xfrm>
            <a:off x="-324463" y="6314010"/>
            <a:ext cx="5435959" cy="754025"/>
          </a:xfrm>
          <a:prstGeom prst="rect">
            <a:avLst/>
          </a:prstGeom>
        </p:spPr>
        <p:txBody>
          <a:bodyPr vert="horz" lIns="91440" tIns="45720" rIns="91440" bIns="45720" rtlCol="0" anchor="b">
            <a:normAutofit fontScale="92500" lnSpcReduction="20000"/>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hlinkClick r:id="rId7"/>
              </a:rPr>
              <a:t>www.filtaquipglobal.com</a:t>
            </a:r>
            <a:r>
              <a:rPr lang="en-US" sz="1600" dirty="0"/>
              <a:t>     </a:t>
            </a:r>
            <a:r>
              <a:rPr lang="en-US" sz="1600" dirty="0">
                <a:hlinkClick r:id="rId8"/>
              </a:rPr>
              <a:t>info@filtaquip.com</a:t>
            </a:r>
            <a:endParaRPr lang="en-US" sz="1600" dirty="0"/>
          </a:p>
          <a:p>
            <a:r>
              <a:rPr lang="en-US" sz="1600" dirty="0"/>
              <a:t>							</a:t>
            </a:r>
          </a:p>
        </p:txBody>
      </p:sp>
      <p:pic>
        <p:nvPicPr>
          <p:cNvPr id="5" name="Picture 4" descr="A black background with a black square&#10;&#10;AI-generated content may be incorrect.">
            <a:extLst>
              <a:ext uri="{FF2B5EF4-FFF2-40B4-BE49-F238E27FC236}">
                <a16:creationId xmlns:a16="http://schemas.microsoft.com/office/drawing/2014/main" id="{FB7AEB66-7707-C038-F28B-D2128685D8B7}"/>
              </a:ext>
            </a:extLst>
          </p:cNvPr>
          <p:cNvPicPr>
            <a:picLocks noChangeAspect="1"/>
          </p:cNvPicPr>
          <p:nvPr/>
        </p:nvPicPr>
        <p:blipFill>
          <a:blip r:embed="rId9">
            <a:extLst>
              <a:ext uri="{28A0092B-C50C-407E-A947-70E740481C1C}">
                <a14:useLocalDpi xmlns:a14="http://schemas.microsoft.com/office/drawing/2010/main" val="0"/>
              </a:ext>
            </a:extLst>
          </a:blip>
          <a:srcRect r="11233"/>
          <a:stretch>
            <a:fillRect/>
          </a:stretch>
        </p:blipFill>
        <p:spPr bwMode="auto">
          <a:xfrm>
            <a:off x="914025" y="1269539"/>
            <a:ext cx="10363950" cy="2518690"/>
          </a:xfrm>
          <a:prstGeom prst="rect">
            <a:avLst/>
          </a:prstGeom>
          <a:noFill/>
          <a:ln>
            <a:noFill/>
          </a:ln>
        </p:spPr>
      </p:pic>
      <p:pic>
        <p:nvPicPr>
          <p:cNvPr id="7" name="Picture 6" descr="A qr code on a square&#10;&#10;AI-generated content may be incorrect.">
            <a:extLst>
              <a:ext uri="{FF2B5EF4-FFF2-40B4-BE49-F238E27FC236}">
                <a16:creationId xmlns:a16="http://schemas.microsoft.com/office/drawing/2014/main" id="{7B388F64-E957-898C-1839-AF4B30CA0F40}"/>
              </a:ext>
            </a:extLst>
          </p:cNvPr>
          <p:cNvPicPr>
            <a:picLocks noChangeAspect="1"/>
          </p:cNvPicPr>
          <p:nvPr/>
        </p:nvPicPr>
        <p:blipFill>
          <a:blip r:embed="rId10"/>
          <a:srcRect l="14157" t="12540" r="9974" b="12540"/>
          <a:stretch>
            <a:fillRect/>
          </a:stretch>
        </p:blipFill>
        <p:spPr>
          <a:xfrm>
            <a:off x="10074286" y="4729317"/>
            <a:ext cx="1953026" cy="1961706"/>
          </a:xfrm>
          <a:prstGeom prst="rect">
            <a:avLst/>
          </a:prstGeom>
        </p:spPr>
      </p:pic>
    </p:spTree>
    <p:extLst>
      <p:ext uri="{BB962C8B-B14F-4D97-AF65-F5344CB8AC3E}">
        <p14:creationId xmlns:p14="http://schemas.microsoft.com/office/powerpoint/2010/main" val="354975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A black background with a black square&#10;&#10;AI-generated content may be incorrect.">
            <a:extLst>
              <a:ext uri="{FF2B5EF4-FFF2-40B4-BE49-F238E27FC236}">
                <a16:creationId xmlns:a16="http://schemas.microsoft.com/office/drawing/2014/main" id="{1D2206F9-457C-70F8-37BD-0E75F61F915A}"/>
              </a:ext>
            </a:extLst>
          </p:cNvPr>
          <p:cNvPicPr>
            <a:picLocks noChangeAspect="1"/>
          </p:cNvPicPr>
          <p:nvPr/>
        </p:nvPicPr>
        <p:blipFill>
          <a:blip r:embed="rId4">
            <a:alphaModFix amt="12000"/>
            <a:grayscl/>
            <a:extLst>
              <a:ext uri="{28A0092B-C50C-407E-A947-70E740481C1C}">
                <a14:useLocalDpi xmlns:a14="http://schemas.microsoft.com/office/drawing/2010/main" val="0"/>
              </a:ext>
            </a:extLst>
          </a:blip>
          <a:srcRect r="55861" b="-1"/>
          <a:stretch>
            <a:fillRect/>
          </a:stretch>
        </p:blipFill>
        <p:spPr bwMode="auto">
          <a:xfrm>
            <a:off x="20" y="1"/>
            <a:ext cx="12191980" cy="5938683"/>
          </a:xfrm>
          <a:prstGeom prst="rect">
            <a:avLst/>
          </a:prstGeom>
          <a:noFill/>
          <a:effectLst>
            <a:reflection blurRad="38100" stA="55000" endPos="15000" dir="5400000" sy="-100000" algn="bl" rotWithShape="0"/>
          </a:effectLst>
        </p:spPr>
      </p:pic>
      <p:sp>
        <p:nvSpPr>
          <p:cNvPr id="2" name="Title 1">
            <a:extLst>
              <a:ext uri="{FF2B5EF4-FFF2-40B4-BE49-F238E27FC236}">
                <a16:creationId xmlns:a16="http://schemas.microsoft.com/office/drawing/2014/main" id="{EB9D4661-A5C1-9D42-FE71-56C444923BD7}"/>
              </a:ext>
            </a:extLst>
          </p:cNvPr>
          <p:cNvSpPr>
            <a:spLocks noGrp="1"/>
          </p:cNvSpPr>
          <p:nvPr>
            <p:ph type="title"/>
          </p:nvPr>
        </p:nvSpPr>
        <p:spPr>
          <a:xfrm>
            <a:off x="451407" y="345811"/>
            <a:ext cx="10515600" cy="1325563"/>
          </a:xfrm>
        </p:spPr>
        <p:txBody>
          <a:bodyPr>
            <a:normAutofit/>
          </a:bodyPr>
          <a:lstStyle/>
          <a:p>
            <a:r>
              <a:rPr lang="en-ZA" sz="4400" dirty="0"/>
              <a:t>Background:</a:t>
            </a:r>
          </a:p>
        </p:txBody>
      </p:sp>
      <p:pic>
        <p:nvPicPr>
          <p:cNvPr id="5" name="Picture 4" descr="A black background with a black square&#10;&#10;AI-generated content may be incorrect.">
            <a:extLst>
              <a:ext uri="{FF2B5EF4-FFF2-40B4-BE49-F238E27FC236}">
                <a16:creationId xmlns:a16="http://schemas.microsoft.com/office/drawing/2014/main" id="{4D4A67CF-A823-BEE5-732F-03BBD7406449}"/>
              </a:ext>
            </a:extLst>
          </p:cNvPr>
          <p:cNvPicPr>
            <a:picLocks noChangeAspect="1"/>
          </p:cNvPicPr>
          <p:nvPr/>
        </p:nvPicPr>
        <p:blipFill>
          <a:blip r:embed="rId4">
            <a:extLst>
              <a:ext uri="{28A0092B-C50C-407E-A947-70E740481C1C}">
                <a14:useLocalDpi xmlns:a14="http://schemas.microsoft.com/office/drawing/2010/main" val="0"/>
              </a:ext>
            </a:extLst>
          </a:blip>
          <a:srcRect r="11233"/>
          <a:stretch>
            <a:fillRect/>
          </a:stretch>
        </p:blipFill>
        <p:spPr bwMode="auto">
          <a:xfrm>
            <a:off x="8294914" y="6022712"/>
            <a:ext cx="3897086" cy="947086"/>
          </a:xfrm>
          <a:prstGeom prst="rect">
            <a:avLst/>
          </a:prstGeom>
          <a:noFill/>
          <a:ln>
            <a:noFill/>
          </a:ln>
        </p:spPr>
      </p:pic>
      <p:sp>
        <p:nvSpPr>
          <p:cNvPr id="10" name="TextBox 9">
            <a:extLst>
              <a:ext uri="{FF2B5EF4-FFF2-40B4-BE49-F238E27FC236}">
                <a16:creationId xmlns:a16="http://schemas.microsoft.com/office/drawing/2014/main" id="{6F9AAAAA-3DA8-70ED-C152-F7A3415BA0AA}"/>
              </a:ext>
            </a:extLst>
          </p:cNvPr>
          <p:cNvSpPr txBox="1"/>
          <p:nvPr/>
        </p:nvSpPr>
        <p:spPr>
          <a:xfrm>
            <a:off x="451407" y="5443424"/>
            <a:ext cx="3392126" cy="369332"/>
          </a:xfrm>
          <a:prstGeom prst="rect">
            <a:avLst/>
          </a:prstGeom>
          <a:noFill/>
        </p:spPr>
        <p:txBody>
          <a:bodyPr wrap="square" rtlCol="0">
            <a:spAutoFit/>
          </a:bodyPr>
          <a:lstStyle/>
          <a:p>
            <a:r>
              <a:rPr lang="en-ZA" dirty="0"/>
              <a:t>Figure 1: Sample from Client</a:t>
            </a:r>
          </a:p>
        </p:txBody>
      </p:sp>
      <p:sp>
        <p:nvSpPr>
          <p:cNvPr id="11" name="TextBox 10">
            <a:extLst>
              <a:ext uri="{FF2B5EF4-FFF2-40B4-BE49-F238E27FC236}">
                <a16:creationId xmlns:a16="http://schemas.microsoft.com/office/drawing/2014/main" id="{8260D0EE-917E-3A16-A40A-48B5C361C186}"/>
              </a:ext>
            </a:extLst>
          </p:cNvPr>
          <p:cNvSpPr txBox="1"/>
          <p:nvPr/>
        </p:nvSpPr>
        <p:spPr>
          <a:xfrm>
            <a:off x="5098560" y="1752370"/>
            <a:ext cx="6867299" cy="4204356"/>
          </a:xfrm>
          <a:prstGeom prst="rect">
            <a:avLst/>
          </a:prstGeom>
          <a:noFill/>
        </p:spPr>
        <p:txBody>
          <a:bodyPr wrap="square" rtlCol="0">
            <a:spAutoFit/>
          </a:bodyPr>
          <a:lstStyle/>
          <a:p>
            <a:pPr>
              <a:lnSpc>
                <a:spcPct val="150000"/>
              </a:lnSpc>
            </a:pPr>
            <a:r>
              <a:rPr lang="en-US" dirty="0"/>
              <a:t>The Client’s Smelter consists of a Furnace that produces an off-gas which is very harmful to the environment, so a Scrubber is used to capture the dust, which forms a slurry, which is then pumped into a slurry Storage Facility. However, this handling method presents further environmental challenges. Filtaquip offered a solution to convert the Scrubber slurry into a dry filter cake, which is then recycled back into the Furnace, enabling the valuable metals to be recovered. As the solids have commercial value, the Client’s overall revenue was improved, whilst at the same time significantly reducing their Environmental impact.</a:t>
            </a:r>
            <a:endParaRPr lang="en-ZA" dirty="0"/>
          </a:p>
        </p:txBody>
      </p:sp>
      <p:pic>
        <p:nvPicPr>
          <p:cNvPr id="9" name="Content Placeholder 8">
            <a:extLst>
              <a:ext uri="{FF2B5EF4-FFF2-40B4-BE49-F238E27FC236}">
                <a16:creationId xmlns:a16="http://schemas.microsoft.com/office/drawing/2014/main" id="{CC04BEF1-D827-D16B-F36F-99E7C5FADCCA}"/>
              </a:ext>
            </a:extLst>
          </p:cNvPr>
          <p:cNvPicPr>
            <a:picLocks noGrp="1" noChangeAspect="1"/>
          </p:cNvPicPr>
          <p:nvPr>
            <p:ph idx="1"/>
          </p:nvPr>
        </p:nvPicPr>
        <p:blipFill>
          <a:blip r:embed="rId5"/>
          <a:srcRect t="20390"/>
          <a:stretch>
            <a:fillRect/>
          </a:stretch>
        </p:blipFill>
        <p:spPr>
          <a:xfrm>
            <a:off x="295500" y="2017184"/>
            <a:ext cx="4157966" cy="3310145"/>
          </a:xfrm>
          <a:prstGeom prst="rect">
            <a:avLst/>
          </a:prstGeom>
        </p:spPr>
      </p:pic>
    </p:spTree>
    <p:extLst>
      <p:ext uri="{BB962C8B-B14F-4D97-AF65-F5344CB8AC3E}">
        <p14:creationId xmlns:p14="http://schemas.microsoft.com/office/powerpoint/2010/main" val="22124422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1958B0-FD42-54AA-76C1-792E84B948F2}"/>
              </a:ext>
            </a:extLst>
          </p:cNvPr>
          <p:cNvPicPr>
            <a:picLocks noChangeAspect="1"/>
          </p:cNvPicPr>
          <p:nvPr/>
        </p:nvPicPr>
        <p:blipFill>
          <a:blip r:embed="rId4"/>
          <a:srcRect l="4508" r="78412"/>
          <a:stretch/>
        </p:blipFill>
        <p:spPr>
          <a:xfrm>
            <a:off x="7552944" y="10"/>
            <a:ext cx="4639056" cy="6857990"/>
          </a:xfrm>
          <a:prstGeom prst="rect">
            <a:avLst/>
          </a:prstGeom>
        </p:spPr>
      </p:pic>
      <p:sp useBgFill="1">
        <p:nvSpPr>
          <p:cNvPr id="14" name="Rectangle 13">
            <a:extLst>
              <a:ext uri="{FF2B5EF4-FFF2-40B4-BE49-F238E27FC236}">
                <a16:creationId xmlns:a16="http://schemas.microsoft.com/office/drawing/2014/main" id="{97E60398-905F-436C-AB6F-00D742F62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A8089F-BB6C-AA02-2162-5DEBDB8A9DAD}"/>
              </a:ext>
            </a:extLst>
          </p:cNvPr>
          <p:cNvSpPr>
            <a:spLocks noGrp="1"/>
          </p:cNvSpPr>
          <p:nvPr>
            <p:ph type="title"/>
          </p:nvPr>
        </p:nvSpPr>
        <p:spPr>
          <a:xfrm>
            <a:off x="398997" y="363820"/>
            <a:ext cx="6361590" cy="1325563"/>
          </a:xfrm>
        </p:spPr>
        <p:txBody>
          <a:bodyPr>
            <a:normAutofit fontScale="90000"/>
          </a:bodyPr>
          <a:lstStyle/>
          <a:p>
            <a:r>
              <a:rPr lang="en-ZA" dirty="0"/>
              <a:t>Objectives of Test work:</a:t>
            </a:r>
          </a:p>
        </p:txBody>
      </p:sp>
      <p:sp>
        <p:nvSpPr>
          <p:cNvPr id="3" name="Content Placeholder 2">
            <a:extLst>
              <a:ext uri="{FF2B5EF4-FFF2-40B4-BE49-F238E27FC236}">
                <a16:creationId xmlns:a16="http://schemas.microsoft.com/office/drawing/2014/main" id="{20CA5902-4DEE-E3E4-C7E7-7191BE21611B}"/>
              </a:ext>
            </a:extLst>
          </p:cNvPr>
          <p:cNvSpPr>
            <a:spLocks noGrp="1"/>
          </p:cNvSpPr>
          <p:nvPr>
            <p:ph idx="1"/>
          </p:nvPr>
        </p:nvSpPr>
        <p:spPr>
          <a:xfrm>
            <a:off x="539897" y="1766632"/>
            <a:ext cx="6079791" cy="4351338"/>
          </a:xfrm>
        </p:spPr>
        <p:txBody>
          <a:bodyPr>
            <a:normAutofit fontScale="92500" lnSpcReduction="10000"/>
          </a:bodyPr>
          <a:lstStyle/>
          <a:p>
            <a:pPr>
              <a:lnSpc>
                <a:spcPct val="150000"/>
              </a:lnSpc>
              <a:buFont typeface="Wingdings" panose="05000000000000000000" pitchFamily="2" charset="2"/>
              <a:buChar char="§"/>
            </a:pPr>
            <a:r>
              <a:rPr lang="en-ZA" sz="1800" dirty="0"/>
              <a:t>To assess:</a:t>
            </a:r>
          </a:p>
          <a:p>
            <a:pPr>
              <a:lnSpc>
                <a:spcPct val="150000"/>
              </a:lnSpc>
              <a:buFontTx/>
              <a:buChar char="-"/>
            </a:pPr>
            <a:r>
              <a:rPr lang="en-ZA" sz="1800" dirty="0"/>
              <a:t>filtration behaviour, </a:t>
            </a:r>
          </a:p>
          <a:p>
            <a:pPr>
              <a:lnSpc>
                <a:spcPct val="150000"/>
              </a:lnSpc>
              <a:buFontTx/>
              <a:buChar char="-"/>
            </a:pPr>
            <a:r>
              <a:rPr lang="en-ZA" sz="1800" dirty="0"/>
              <a:t>cake formation time, and</a:t>
            </a:r>
          </a:p>
          <a:p>
            <a:pPr>
              <a:lnSpc>
                <a:spcPct val="150000"/>
              </a:lnSpc>
              <a:buFontTx/>
              <a:buChar char="-"/>
            </a:pPr>
            <a:r>
              <a:rPr lang="en-ZA" sz="1800" dirty="0"/>
              <a:t>final moisture content</a:t>
            </a:r>
          </a:p>
          <a:p>
            <a:pPr>
              <a:lnSpc>
                <a:spcPct val="150000"/>
              </a:lnSpc>
              <a:buFont typeface="Wingdings" panose="05000000000000000000" pitchFamily="2" charset="2"/>
              <a:buChar char="§"/>
            </a:pPr>
            <a:r>
              <a:rPr lang="en-ZA" sz="1800" dirty="0"/>
              <a:t>Assess optimal operating conditions:</a:t>
            </a:r>
          </a:p>
          <a:p>
            <a:pPr>
              <a:lnSpc>
                <a:spcPct val="150000"/>
              </a:lnSpc>
              <a:buFontTx/>
              <a:buChar char="-"/>
            </a:pPr>
            <a:r>
              <a:rPr lang="en-ZA" sz="1800" dirty="0"/>
              <a:t>Chamber depth</a:t>
            </a:r>
          </a:p>
          <a:p>
            <a:pPr>
              <a:lnSpc>
                <a:spcPct val="150000"/>
              </a:lnSpc>
              <a:buFontTx/>
              <a:buChar char="-"/>
            </a:pPr>
            <a:r>
              <a:rPr lang="en-ZA" sz="1800" dirty="0"/>
              <a:t>Membrane squeeze and Air-blow</a:t>
            </a:r>
          </a:p>
          <a:p>
            <a:pPr marL="0" indent="0">
              <a:lnSpc>
                <a:spcPct val="150000"/>
              </a:lnSpc>
              <a:buNone/>
            </a:pPr>
            <a:r>
              <a:rPr lang="en-ZA" sz="1800" dirty="0"/>
              <a:t>It was essential to obtain a dry cake as possible, as it will be fed back to the Furnace!</a:t>
            </a:r>
            <a:endParaRPr lang="en-ZA" sz="2200" dirty="0"/>
          </a:p>
        </p:txBody>
      </p:sp>
    </p:spTree>
    <p:extLst>
      <p:ext uri="{BB962C8B-B14F-4D97-AF65-F5344CB8AC3E}">
        <p14:creationId xmlns:p14="http://schemas.microsoft.com/office/powerpoint/2010/main" val="1722176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9227500-0278-B1DC-FA36-86B7759CDC82}"/>
              </a:ext>
            </a:extLst>
          </p:cNvPr>
          <p:cNvSpPr>
            <a:spLocks noGrp="1"/>
          </p:cNvSpPr>
          <p:nvPr>
            <p:ph type="title"/>
          </p:nvPr>
        </p:nvSpPr>
        <p:spPr>
          <a:xfrm>
            <a:off x="847437" y="355889"/>
            <a:ext cx="6361590" cy="1325563"/>
          </a:xfrm>
        </p:spPr>
        <p:txBody>
          <a:bodyPr>
            <a:normAutofit/>
          </a:bodyPr>
          <a:lstStyle/>
          <a:p>
            <a:r>
              <a:rPr lang="en-ZA" sz="4000" dirty="0"/>
              <a:t>Why a Filter Press</a:t>
            </a:r>
            <a:r>
              <a:rPr lang="en-ZA" dirty="0"/>
              <a:t>?</a:t>
            </a:r>
          </a:p>
        </p:txBody>
      </p:sp>
      <p:pic>
        <p:nvPicPr>
          <p:cNvPr id="6" name="Picture 5" descr="A black background with a black square&#10;&#10;AI-generated content may be incorrect.">
            <a:extLst>
              <a:ext uri="{FF2B5EF4-FFF2-40B4-BE49-F238E27FC236}">
                <a16:creationId xmlns:a16="http://schemas.microsoft.com/office/drawing/2014/main" id="{29DE0027-2D08-4C3F-9864-15FCA7932D7E}"/>
              </a:ext>
            </a:extLst>
          </p:cNvPr>
          <p:cNvPicPr>
            <a:picLocks noChangeAspect="1"/>
          </p:cNvPicPr>
          <p:nvPr/>
        </p:nvPicPr>
        <p:blipFill>
          <a:blip r:embed="rId2">
            <a:extLst>
              <a:ext uri="{28A0092B-C50C-407E-A947-70E740481C1C}">
                <a14:useLocalDpi xmlns:a14="http://schemas.microsoft.com/office/drawing/2010/main" val="0"/>
              </a:ext>
            </a:extLst>
          </a:blip>
          <a:srcRect r="11233"/>
          <a:stretch>
            <a:fillRect/>
          </a:stretch>
        </p:blipFill>
        <p:spPr bwMode="auto">
          <a:xfrm>
            <a:off x="8294914" y="-25614"/>
            <a:ext cx="3897086" cy="947086"/>
          </a:xfrm>
          <a:prstGeom prst="rect">
            <a:avLst/>
          </a:prstGeom>
          <a:noFill/>
          <a:ln>
            <a:noFill/>
          </a:ln>
        </p:spPr>
      </p:pic>
      <p:pic>
        <p:nvPicPr>
          <p:cNvPr id="20" name="Picture 19" descr="A machine with pipes and tubes&#10;&#10;AI-generated content may be incorrect.">
            <a:extLst>
              <a:ext uri="{FF2B5EF4-FFF2-40B4-BE49-F238E27FC236}">
                <a16:creationId xmlns:a16="http://schemas.microsoft.com/office/drawing/2014/main" id="{520E8DE1-FE8E-59FB-32B7-EEAF4159EF9D}"/>
              </a:ext>
            </a:extLst>
          </p:cNvPr>
          <p:cNvPicPr>
            <a:picLocks noChangeAspect="1"/>
          </p:cNvPicPr>
          <p:nvPr/>
        </p:nvPicPr>
        <p:blipFill>
          <a:blip r:embed="rId3"/>
          <a:srcRect b="2135"/>
          <a:stretch>
            <a:fillRect/>
          </a:stretch>
        </p:blipFill>
        <p:spPr>
          <a:xfrm>
            <a:off x="421927" y="1800409"/>
            <a:ext cx="6027064" cy="3833476"/>
          </a:xfrm>
          <a:prstGeom prst="rect">
            <a:avLst/>
          </a:prstGeom>
        </p:spPr>
      </p:pic>
      <p:sp>
        <p:nvSpPr>
          <p:cNvPr id="21" name="TextBox 20">
            <a:extLst>
              <a:ext uri="{FF2B5EF4-FFF2-40B4-BE49-F238E27FC236}">
                <a16:creationId xmlns:a16="http://schemas.microsoft.com/office/drawing/2014/main" id="{8470579C-0582-1800-0E25-99F707D04C30}"/>
              </a:ext>
            </a:extLst>
          </p:cNvPr>
          <p:cNvSpPr txBox="1"/>
          <p:nvPr/>
        </p:nvSpPr>
        <p:spPr>
          <a:xfrm>
            <a:off x="421927" y="5752842"/>
            <a:ext cx="4211922" cy="369332"/>
          </a:xfrm>
          <a:prstGeom prst="rect">
            <a:avLst/>
          </a:prstGeom>
          <a:noFill/>
        </p:spPr>
        <p:txBody>
          <a:bodyPr wrap="none" rtlCol="0">
            <a:spAutoFit/>
          </a:bodyPr>
          <a:lstStyle/>
          <a:p>
            <a:r>
              <a:rPr lang="en-ZA" dirty="0"/>
              <a:t>Figure 2: FILTAQUIP Filter Press pilot plant</a:t>
            </a:r>
          </a:p>
        </p:txBody>
      </p:sp>
      <p:sp>
        <p:nvSpPr>
          <p:cNvPr id="22" name="TextBox 21">
            <a:extLst>
              <a:ext uri="{FF2B5EF4-FFF2-40B4-BE49-F238E27FC236}">
                <a16:creationId xmlns:a16="http://schemas.microsoft.com/office/drawing/2014/main" id="{6D754EBD-E4EA-1B72-ED16-483C1419D1B3}"/>
              </a:ext>
            </a:extLst>
          </p:cNvPr>
          <p:cNvSpPr txBox="1"/>
          <p:nvPr/>
        </p:nvSpPr>
        <p:spPr>
          <a:xfrm>
            <a:off x="6882581" y="1800409"/>
            <a:ext cx="5063613" cy="4108817"/>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ZA" dirty="0"/>
              <a:t>High capture efficiency of solid particles:</a:t>
            </a:r>
          </a:p>
          <a:p>
            <a:pPr marL="285750" indent="-285750">
              <a:lnSpc>
                <a:spcPct val="150000"/>
              </a:lnSpc>
              <a:buFontTx/>
              <a:buChar char="-"/>
            </a:pPr>
            <a:r>
              <a:rPr lang="en-ZA" dirty="0"/>
              <a:t>Particles are retained by a filter cloth, producing clear filtrate.</a:t>
            </a:r>
          </a:p>
          <a:p>
            <a:pPr marL="285750" indent="-285750">
              <a:lnSpc>
                <a:spcPct val="150000"/>
              </a:lnSpc>
              <a:buFont typeface="Wingdings" panose="05000000000000000000" pitchFamily="2" charset="2"/>
              <a:buChar char="§"/>
            </a:pPr>
            <a:r>
              <a:rPr lang="en-ZA" dirty="0"/>
              <a:t>Low final cake moisture:</a:t>
            </a:r>
          </a:p>
          <a:p>
            <a:pPr marL="285750" indent="-285750">
              <a:lnSpc>
                <a:spcPct val="150000"/>
              </a:lnSpc>
              <a:buFontTx/>
              <a:buChar char="-"/>
            </a:pPr>
            <a:r>
              <a:rPr lang="en-ZA" dirty="0"/>
              <a:t>The use of membrane squeeze and air-blow reduces cake moisture significantly.</a:t>
            </a:r>
          </a:p>
          <a:p>
            <a:pPr marL="285750" indent="-285750">
              <a:lnSpc>
                <a:spcPct val="150000"/>
              </a:lnSpc>
              <a:buFont typeface="Wingdings" panose="05000000000000000000" pitchFamily="2" charset="2"/>
              <a:buChar char="§"/>
            </a:pPr>
            <a:r>
              <a:rPr lang="en-ZA" dirty="0"/>
              <a:t>Water recovery and re-use:</a:t>
            </a:r>
          </a:p>
          <a:p>
            <a:pPr marL="285750" indent="-285750">
              <a:lnSpc>
                <a:spcPct val="150000"/>
              </a:lnSpc>
              <a:buFontTx/>
              <a:buChar char="-"/>
            </a:pPr>
            <a:r>
              <a:rPr lang="en-GB" dirty="0"/>
              <a:t>Filtrate can be recycled back into the process, reducing overall water consumption.</a:t>
            </a:r>
          </a:p>
          <a:p>
            <a:pPr marL="285750" indent="-285750">
              <a:buFontTx/>
              <a:buChar char="-"/>
            </a:pPr>
            <a:endParaRPr lang="en-ZA" dirty="0"/>
          </a:p>
        </p:txBody>
      </p:sp>
    </p:spTree>
    <p:extLst>
      <p:ext uri="{BB962C8B-B14F-4D97-AF65-F5344CB8AC3E}">
        <p14:creationId xmlns:p14="http://schemas.microsoft.com/office/powerpoint/2010/main" val="21662842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B614F-5E91-AD99-FA60-5335983D1580}"/>
              </a:ext>
            </a:extLst>
          </p:cNvPr>
          <p:cNvSpPr>
            <a:spLocks noGrp="1"/>
          </p:cNvSpPr>
          <p:nvPr>
            <p:ph type="title"/>
          </p:nvPr>
        </p:nvSpPr>
        <p:spPr>
          <a:xfrm>
            <a:off x="559649" y="271701"/>
            <a:ext cx="10515600" cy="1325563"/>
          </a:xfrm>
        </p:spPr>
        <p:txBody>
          <a:bodyPr>
            <a:normAutofit/>
          </a:bodyPr>
          <a:lstStyle/>
          <a:p>
            <a:r>
              <a:rPr lang="en-GB" sz="4000" dirty="0"/>
              <a:t>Filtration Test Results:</a:t>
            </a:r>
            <a:endParaRPr lang="en-ZA" sz="4000" dirty="0"/>
          </a:p>
        </p:txBody>
      </p:sp>
      <p:sp>
        <p:nvSpPr>
          <p:cNvPr id="5" name="Content Placeholder 2">
            <a:extLst>
              <a:ext uri="{FF2B5EF4-FFF2-40B4-BE49-F238E27FC236}">
                <a16:creationId xmlns:a16="http://schemas.microsoft.com/office/drawing/2014/main" id="{7254251A-AD05-6A2C-1BFA-4A184D02B914}"/>
              </a:ext>
            </a:extLst>
          </p:cNvPr>
          <p:cNvSpPr txBox="1">
            <a:spLocks/>
          </p:cNvSpPr>
          <p:nvPr/>
        </p:nvSpPr>
        <p:spPr>
          <a:xfrm>
            <a:off x="5331165" y="1373449"/>
            <a:ext cx="319975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10" name="Content Placeholder 2">
            <a:extLst>
              <a:ext uri="{FF2B5EF4-FFF2-40B4-BE49-F238E27FC236}">
                <a16:creationId xmlns:a16="http://schemas.microsoft.com/office/drawing/2014/main" id="{7CE0E801-BD1D-0E47-DE18-8262F9FFEDF4}"/>
              </a:ext>
            </a:extLst>
          </p:cNvPr>
          <p:cNvSpPr txBox="1">
            <a:spLocks/>
          </p:cNvSpPr>
          <p:nvPr/>
        </p:nvSpPr>
        <p:spPr>
          <a:xfrm>
            <a:off x="8855758" y="5572858"/>
            <a:ext cx="2874126" cy="45505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ZA" dirty="0"/>
          </a:p>
        </p:txBody>
      </p:sp>
      <p:sp>
        <p:nvSpPr>
          <p:cNvPr id="17" name="Content Placeholder 2">
            <a:extLst>
              <a:ext uri="{FF2B5EF4-FFF2-40B4-BE49-F238E27FC236}">
                <a16:creationId xmlns:a16="http://schemas.microsoft.com/office/drawing/2014/main" id="{306C66E9-E243-3253-AD81-1B681D56CD0C}"/>
              </a:ext>
            </a:extLst>
          </p:cNvPr>
          <p:cNvSpPr txBox="1">
            <a:spLocks/>
          </p:cNvSpPr>
          <p:nvPr/>
        </p:nvSpPr>
        <p:spPr>
          <a:xfrm>
            <a:off x="8320255" y="5449633"/>
            <a:ext cx="2746640" cy="5923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dirty="0"/>
              <a:t>Figure 3: Filter cake</a:t>
            </a:r>
          </a:p>
        </p:txBody>
      </p:sp>
      <p:sp>
        <p:nvSpPr>
          <p:cNvPr id="21" name="Content Placeholder 2">
            <a:extLst>
              <a:ext uri="{FF2B5EF4-FFF2-40B4-BE49-F238E27FC236}">
                <a16:creationId xmlns:a16="http://schemas.microsoft.com/office/drawing/2014/main" id="{31AF0E02-E60A-1DE4-7366-AFFEAC3535DA}"/>
              </a:ext>
            </a:extLst>
          </p:cNvPr>
          <p:cNvSpPr txBox="1">
            <a:spLocks/>
          </p:cNvSpPr>
          <p:nvPr/>
        </p:nvSpPr>
        <p:spPr>
          <a:xfrm>
            <a:off x="6093224" y="1532069"/>
            <a:ext cx="319975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ZA" dirty="0"/>
          </a:p>
        </p:txBody>
      </p:sp>
      <p:pic>
        <p:nvPicPr>
          <p:cNvPr id="4" name="Picture 3" descr="A black background with a black square&#10;&#10;AI-generated content may be incorrect.">
            <a:extLst>
              <a:ext uri="{FF2B5EF4-FFF2-40B4-BE49-F238E27FC236}">
                <a16:creationId xmlns:a16="http://schemas.microsoft.com/office/drawing/2014/main" id="{4B2BE143-0C22-0D22-BB92-ECDFF66D229D}"/>
              </a:ext>
            </a:extLst>
          </p:cNvPr>
          <p:cNvPicPr>
            <a:picLocks noChangeAspect="1"/>
          </p:cNvPicPr>
          <p:nvPr/>
        </p:nvPicPr>
        <p:blipFill>
          <a:blip r:embed="rId2">
            <a:extLst>
              <a:ext uri="{28A0092B-C50C-407E-A947-70E740481C1C}">
                <a14:useLocalDpi xmlns:a14="http://schemas.microsoft.com/office/drawing/2010/main" val="0"/>
              </a:ext>
            </a:extLst>
          </a:blip>
          <a:srcRect r="11233"/>
          <a:stretch>
            <a:fillRect/>
          </a:stretch>
        </p:blipFill>
        <p:spPr bwMode="auto">
          <a:xfrm>
            <a:off x="8294914" y="6022712"/>
            <a:ext cx="3897086" cy="947086"/>
          </a:xfrm>
          <a:prstGeom prst="rect">
            <a:avLst/>
          </a:prstGeom>
          <a:noFill/>
          <a:ln>
            <a:noFill/>
          </a:ln>
        </p:spPr>
      </p:pic>
      <p:sp>
        <p:nvSpPr>
          <p:cNvPr id="7" name="Content Placeholder 6">
            <a:extLst>
              <a:ext uri="{FF2B5EF4-FFF2-40B4-BE49-F238E27FC236}">
                <a16:creationId xmlns:a16="http://schemas.microsoft.com/office/drawing/2014/main" id="{3F4FACCD-332B-94F6-FB6F-68204A1DD428}"/>
              </a:ext>
            </a:extLst>
          </p:cNvPr>
          <p:cNvSpPr>
            <a:spLocks noGrp="1"/>
          </p:cNvSpPr>
          <p:nvPr>
            <p:ph idx="1"/>
          </p:nvPr>
        </p:nvSpPr>
        <p:spPr>
          <a:xfrm>
            <a:off x="322301" y="1267766"/>
            <a:ext cx="7370799" cy="5590234"/>
          </a:xfrm>
        </p:spPr>
        <p:txBody>
          <a:bodyPr>
            <a:normAutofit/>
          </a:bodyPr>
          <a:lstStyle/>
          <a:p>
            <a:pPr>
              <a:lnSpc>
                <a:spcPct val="150000"/>
              </a:lnSpc>
            </a:pPr>
            <a:r>
              <a:rPr lang="en-GB" sz="1800" dirty="0"/>
              <a:t>The Filter Press pilot plant test work assessed three different operating configurations by varying the pre-squeeze chamber depth and the dewatering sequence. In Test 1, a 30 mm chamber depth was used, followed by membrane squeezing and air-blowing, which produced a 19 mm thick, well-formed filter cake. Test 2 was carried out with an increased 40 mm chamber depth using the same squeeze-then-air-blow sequence, resulting in a thicker 30 mm filter cake. In Test 3, the chamber depth was again 30 mm, but the dewatering sequence was changed slightly, yielding a 23 mm thick filter cake. Across all tests, firm, dry-to-the-touch cakes were produced with consistently low final moisture contents with an average of 25% w/w, confirming effective dewatering under all tested conditions, which includes clear filtrate production.</a:t>
            </a:r>
            <a:endParaRPr lang="en-ZA" sz="1800" dirty="0"/>
          </a:p>
        </p:txBody>
      </p:sp>
      <p:pic>
        <p:nvPicPr>
          <p:cNvPr id="12" name="Picture 11" descr="A person holding a black square object&#10;&#10;AI-generated content may be incorrect.">
            <a:extLst>
              <a:ext uri="{FF2B5EF4-FFF2-40B4-BE49-F238E27FC236}">
                <a16:creationId xmlns:a16="http://schemas.microsoft.com/office/drawing/2014/main" id="{49B19B46-D0BA-7D1D-6EAF-61D190067CB4}"/>
              </a:ext>
            </a:extLst>
          </p:cNvPr>
          <p:cNvPicPr>
            <a:picLocks noChangeAspect="1"/>
          </p:cNvPicPr>
          <p:nvPr/>
        </p:nvPicPr>
        <p:blipFill>
          <a:blip r:embed="rId3"/>
          <a:srcRect t="5714" r="6509" b="7287"/>
          <a:stretch>
            <a:fillRect/>
          </a:stretch>
        </p:blipFill>
        <p:spPr>
          <a:xfrm>
            <a:off x="8036243" y="1130146"/>
            <a:ext cx="3420035" cy="4243349"/>
          </a:xfrm>
          <a:prstGeom prst="rect">
            <a:avLst/>
          </a:prstGeom>
        </p:spPr>
      </p:pic>
    </p:spTree>
    <p:extLst>
      <p:ext uri="{BB962C8B-B14F-4D97-AF65-F5344CB8AC3E}">
        <p14:creationId xmlns:p14="http://schemas.microsoft.com/office/powerpoint/2010/main" val="1249482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5BE9-2267-6D52-2017-C0635CBC8878}"/>
              </a:ext>
            </a:extLst>
          </p:cNvPr>
          <p:cNvSpPr>
            <a:spLocks noGrp="1"/>
          </p:cNvSpPr>
          <p:nvPr>
            <p:ph type="title"/>
          </p:nvPr>
        </p:nvSpPr>
        <p:spPr>
          <a:xfrm>
            <a:off x="367241" y="288395"/>
            <a:ext cx="10515600" cy="1325563"/>
          </a:xfrm>
        </p:spPr>
        <p:txBody>
          <a:bodyPr>
            <a:normAutofit/>
          </a:bodyPr>
          <a:lstStyle/>
          <a:p>
            <a:r>
              <a:rPr lang="en-US" sz="4400" dirty="0"/>
              <a:t>Before &amp; After Filtration:</a:t>
            </a:r>
            <a:endParaRPr lang="en-ZA" sz="4400" dirty="0"/>
          </a:p>
        </p:txBody>
      </p:sp>
      <p:pic>
        <p:nvPicPr>
          <p:cNvPr id="9" name="Content Placeholder 8">
            <a:extLst>
              <a:ext uri="{FF2B5EF4-FFF2-40B4-BE49-F238E27FC236}">
                <a16:creationId xmlns:a16="http://schemas.microsoft.com/office/drawing/2014/main" id="{FF340D30-BAA0-0CEB-CA88-48AB94647616}"/>
              </a:ext>
            </a:extLst>
          </p:cNvPr>
          <p:cNvPicPr>
            <a:picLocks noGrp="1" noChangeAspect="1"/>
          </p:cNvPicPr>
          <p:nvPr>
            <p:ph idx="1"/>
          </p:nvPr>
        </p:nvPicPr>
        <p:blipFill>
          <a:blip r:embed="rId3"/>
          <a:srcRect b="7309"/>
          <a:stretch>
            <a:fillRect/>
          </a:stretch>
        </p:blipFill>
        <p:spPr>
          <a:xfrm>
            <a:off x="367242" y="1757891"/>
            <a:ext cx="2649778" cy="3684165"/>
          </a:xfrm>
          <a:prstGeom prst="rect">
            <a:avLst/>
          </a:prstGeom>
        </p:spPr>
      </p:pic>
      <p:cxnSp>
        <p:nvCxnSpPr>
          <p:cNvPr id="11" name="Straight Arrow Connector 10">
            <a:extLst>
              <a:ext uri="{FF2B5EF4-FFF2-40B4-BE49-F238E27FC236}">
                <a16:creationId xmlns:a16="http://schemas.microsoft.com/office/drawing/2014/main" id="{A49889D8-FF5F-C214-DE4D-B52494B8ABAF}"/>
              </a:ext>
            </a:extLst>
          </p:cNvPr>
          <p:cNvCxnSpPr>
            <a:cxnSpLocks/>
          </p:cNvCxnSpPr>
          <p:nvPr/>
        </p:nvCxnSpPr>
        <p:spPr>
          <a:xfrm>
            <a:off x="3126563" y="3789627"/>
            <a:ext cx="931334" cy="0"/>
          </a:xfrm>
          <a:prstGeom prst="straightConnector1">
            <a:avLst/>
          </a:prstGeom>
          <a:ln w="8890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5" name="Picture 14">
            <a:extLst>
              <a:ext uri="{FF2B5EF4-FFF2-40B4-BE49-F238E27FC236}">
                <a16:creationId xmlns:a16="http://schemas.microsoft.com/office/drawing/2014/main" id="{A9DE460D-47B9-4777-44FB-C4D5CEAC4453}"/>
              </a:ext>
            </a:extLst>
          </p:cNvPr>
          <p:cNvPicPr>
            <a:picLocks noChangeAspect="1"/>
          </p:cNvPicPr>
          <p:nvPr/>
        </p:nvPicPr>
        <p:blipFill>
          <a:blip r:embed="rId4"/>
          <a:srcRect b="13924"/>
          <a:stretch>
            <a:fillRect/>
          </a:stretch>
        </p:blipFill>
        <p:spPr>
          <a:xfrm>
            <a:off x="4368793" y="1801765"/>
            <a:ext cx="3171887" cy="3640292"/>
          </a:xfrm>
          <a:prstGeom prst="rect">
            <a:avLst/>
          </a:prstGeom>
        </p:spPr>
      </p:pic>
      <p:pic>
        <p:nvPicPr>
          <p:cNvPr id="18" name="Picture 17">
            <a:extLst>
              <a:ext uri="{FF2B5EF4-FFF2-40B4-BE49-F238E27FC236}">
                <a16:creationId xmlns:a16="http://schemas.microsoft.com/office/drawing/2014/main" id="{26AF1BAB-37AE-665E-03DB-341CAEAECA8F}"/>
              </a:ext>
            </a:extLst>
          </p:cNvPr>
          <p:cNvPicPr>
            <a:picLocks noChangeAspect="1"/>
          </p:cNvPicPr>
          <p:nvPr/>
        </p:nvPicPr>
        <p:blipFill>
          <a:blip r:embed="rId5"/>
          <a:srcRect b="7121"/>
          <a:stretch>
            <a:fillRect/>
          </a:stretch>
        </p:blipFill>
        <p:spPr>
          <a:xfrm>
            <a:off x="8670425" y="1757891"/>
            <a:ext cx="2974983" cy="3684166"/>
          </a:xfrm>
          <a:prstGeom prst="rect">
            <a:avLst/>
          </a:prstGeom>
        </p:spPr>
      </p:pic>
      <p:pic>
        <p:nvPicPr>
          <p:cNvPr id="19" name="Picture 18" descr="A black background with a black square&#10;&#10;AI-generated content may be incorrect.">
            <a:extLst>
              <a:ext uri="{FF2B5EF4-FFF2-40B4-BE49-F238E27FC236}">
                <a16:creationId xmlns:a16="http://schemas.microsoft.com/office/drawing/2014/main" id="{70872BE0-CD8C-5515-C6A8-DB336907AF85}"/>
              </a:ext>
            </a:extLst>
          </p:cNvPr>
          <p:cNvPicPr>
            <a:picLocks noChangeAspect="1"/>
          </p:cNvPicPr>
          <p:nvPr/>
        </p:nvPicPr>
        <p:blipFill>
          <a:blip r:embed="rId6">
            <a:extLst>
              <a:ext uri="{28A0092B-C50C-407E-A947-70E740481C1C}">
                <a14:useLocalDpi xmlns:a14="http://schemas.microsoft.com/office/drawing/2010/main" val="0"/>
              </a:ext>
            </a:extLst>
          </a:blip>
          <a:srcRect r="11233"/>
          <a:stretch>
            <a:fillRect/>
          </a:stretch>
        </p:blipFill>
        <p:spPr bwMode="auto">
          <a:xfrm>
            <a:off x="8681508" y="6075865"/>
            <a:ext cx="3510492" cy="853134"/>
          </a:xfrm>
          <a:prstGeom prst="rect">
            <a:avLst/>
          </a:prstGeom>
          <a:noFill/>
          <a:ln>
            <a:noFill/>
          </a:ln>
        </p:spPr>
      </p:pic>
      <p:sp>
        <p:nvSpPr>
          <p:cNvPr id="20" name="TextBox 19">
            <a:extLst>
              <a:ext uri="{FF2B5EF4-FFF2-40B4-BE49-F238E27FC236}">
                <a16:creationId xmlns:a16="http://schemas.microsoft.com/office/drawing/2014/main" id="{6D9F8704-D1DE-4004-8633-5B6106258E22}"/>
              </a:ext>
            </a:extLst>
          </p:cNvPr>
          <p:cNvSpPr txBox="1"/>
          <p:nvPr/>
        </p:nvSpPr>
        <p:spPr>
          <a:xfrm>
            <a:off x="367241" y="5706533"/>
            <a:ext cx="2198807" cy="369332"/>
          </a:xfrm>
          <a:prstGeom prst="rect">
            <a:avLst/>
          </a:prstGeom>
          <a:noFill/>
        </p:spPr>
        <p:txBody>
          <a:bodyPr wrap="none" rtlCol="0">
            <a:spAutoFit/>
          </a:bodyPr>
          <a:lstStyle/>
          <a:p>
            <a:r>
              <a:rPr lang="en-US" dirty="0"/>
              <a:t>Figure 4:  Feed Slurry</a:t>
            </a:r>
            <a:endParaRPr lang="en-ZA" dirty="0"/>
          </a:p>
        </p:txBody>
      </p:sp>
      <p:sp>
        <p:nvSpPr>
          <p:cNvPr id="21" name="TextBox 20">
            <a:extLst>
              <a:ext uri="{FF2B5EF4-FFF2-40B4-BE49-F238E27FC236}">
                <a16:creationId xmlns:a16="http://schemas.microsoft.com/office/drawing/2014/main" id="{C58D2740-3104-56EC-AFF8-E5A5E6F3C33A}"/>
              </a:ext>
            </a:extLst>
          </p:cNvPr>
          <p:cNvSpPr txBox="1"/>
          <p:nvPr/>
        </p:nvSpPr>
        <p:spPr>
          <a:xfrm>
            <a:off x="4331077" y="5706533"/>
            <a:ext cx="2094163" cy="369332"/>
          </a:xfrm>
          <a:prstGeom prst="rect">
            <a:avLst/>
          </a:prstGeom>
          <a:noFill/>
        </p:spPr>
        <p:txBody>
          <a:bodyPr wrap="none" rtlCol="0">
            <a:spAutoFit/>
          </a:bodyPr>
          <a:lstStyle/>
          <a:p>
            <a:r>
              <a:rPr lang="en-US" dirty="0"/>
              <a:t>Figure 5:  Filter cake</a:t>
            </a:r>
            <a:endParaRPr lang="en-ZA" dirty="0"/>
          </a:p>
        </p:txBody>
      </p:sp>
      <p:sp>
        <p:nvSpPr>
          <p:cNvPr id="22" name="TextBox 21">
            <a:extLst>
              <a:ext uri="{FF2B5EF4-FFF2-40B4-BE49-F238E27FC236}">
                <a16:creationId xmlns:a16="http://schemas.microsoft.com/office/drawing/2014/main" id="{73E58278-E498-7EC1-29D1-59FC30BAC4DB}"/>
              </a:ext>
            </a:extLst>
          </p:cNvPr>
          <p:cNvSpPr txBox="1"/>
          <p:nvPr/>
        </p:nvSpPr>
        <p:spPr>
          <a:xfrm>
            <a:off x="8681508" y="5706533"/>
            <a:ext cx="2347694" cy="369332"/>
          </a:xfrm>
          <a:prstGeom prst="rect">
            <a:avLst/>
          </a:prstGeom>
          <a:noFill/>
        </p:spPr>
        <p:txBody>
          <a:bodyPr wrap="none" rtlCol="0">
            <a:spAutoFit/>
          </a:bodyPr>
          <a:lstStyle/>
          <a:p>
            <a:r>
              <a:rPr lang="en-US" dirty="0"/>
              <a:t>Figure 6:  Clear Filtrate</a:t>
            </a:r>
            <a:endParaRPr lang="en-ZA" dirty="0"/>
          </a:p>
        </p:txBody>
      </p:sp>
      <p:sp>
        <p:nvSpPr>
          <p:cNvPr id="4" name="Plus Sign 3">
            <a:extLst>
              <a:ext uri="{FF2B5EF4-FFF2-40B4-BE49-F238E27FC236}">
                <a16:creationId xmlns:a16="http://schemas.microsoft.com/office/drawing/2014/main" id="{B0E92137-8E2E-3AB2-B512-B1D3C73D6504}"/>
              </a:ext>
            </a:extLst>
          </p:cNvPr>
          <p:cNvSpPr/>
          <p:nvPr/>
        </p:nvSpPr>
        <p:spPr>
          <a:xfrm>
            <a:off x="7648352" y="3332427"/>
            <a:ext cx="914400" cy="91440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272754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0AFE09-C432-44D9-ADEF-CA287E692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3400" y="1"/>
            <a:ext cx="7848600" cy="6858000"/>
          </a:xfrm>
          <a:prstGeom prst="rect">
            <a:avLst/>
          </a:prstGeom>
          <a:ln>
            <a:noFill/>
          </a:ln>
          <a:effectLst>
            <a:outerShdw blurRad="139700" dist="50800" dir="1080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56808E-3E78-1E70-F3F9-6579636ED778}"/>
              </a:ext>
            </a:extLst>
          </p:cNvPr>
          <p:cNvSpPr>
            <a:spLocks noGrp="1"/>
          </p:cNvSpPr>
          <p:nvPr>
            <p:ph type="title"/>
          </p:nvPr>
        </p:nvSpPr>
        <p:spPr>
          <a:xfrm>
            <a:off x="4615577" y="51131"/>
            <a:ext cx="6594637" cy="854075"/>
          </a:xfrm>
        </p:spPr>
        <p:txBody>
          <a:bodyPr>
            <a:normAutofit/>
          </a:bodyPr>
          <a:lstStyle/>
          <a:p>
            <a:r>
              <a:rPr lang="en-ZA" dirty="0"/>
              <a:t>Conclusions:</a:t>
            </a:r>
          </a:p>
        </p:txBody>
      </p:sp>
      <p:sp>
        <p:nvSpPr>
          <p:cNvPr id="3" name="Content Placeholder 2">
            <a:extLst>
              <a:ext uri="{FF2B5EF4-FFF2-40B4-BE49-F238E27FC236}">
                <a16:creationId xmlns:a16="http://schemas.microsoft.com/office/drawing/2014/main" id="{FA5C1945-3669-295E-E77D-4F6107980509}"/>
              </a:ext>
            </a:extLst>
          </p:cNvPr>
          <p:cNvSpPr>
            <a:spLocks noGrp="1"/>
          </p:cNvSpPr>
          <p:nvPr>
            <p:ph idx="1"/>
          </p:nvPr>
        </p:nvSpPr>
        <p:spPr>
          <a:xfrm>
            <a:off x="4528525" y="956336"/>
            <a:ext cx="7378339" cy="5066376"/>
          </a:xfrm>
        </p:spPr>
        <p:txBody>
          <a:bodyPr>
            <a:normAutofit fontScale="92500" lnSpcReduction="10000"/>
          </a:bodyPr>
          <a:lstStyle/>
          <a:p>
            <a:pPr>
              <a:lnSpc>
                <a:spcPct val="150000"/>
              </a:lnSpc>
            </a:pPr>
            <a:r>
              <a:rPr lang="en-GB" sz="1800" dirty="0"/>
              <a:t>Pilot test work confirmed that a Filter Press is effective for dewatering Scrubber Dust sludge, consistently producing firm, stable cakes with final moisture contents of ~25% w/w.</a:t>
            </a:r>
          </a:p>
          <a:p>
            <a:pPr>
              <a:lnSpc>
                <a:spcPct val="150000"/>
              </a:lnSpc>
            </a:pPr>
            <a:r>
              <a:rPr lang="en-GB" sz="1800" dirty="0"/>
              <a:t>Membrane squeezing was the primary driver for moisture reduction, with air-blowing providing additional dewatering benefits.</a:t>
            </a:r>
          </a:p>
          <a:p>
            <a:pPr>
              <a:lnSpc>
                <a:spcPct val="150000"/>
              </a:lnSpc>
            </a:pPr>
            <a:r>
              <a:rPr lang="en-GB" sz="1800" dirty="0"/>
              <a:t>Variations in chamber depth influenced final cake thickness, and total cycle times.</a:t>
            </a:r>
          </a:p>
          <a:p>
            <a:pPr>
              <a:lnSpc>
                <a:spcPct val="150000"/>
              </a:lnSpc>
            </a:pPr>
            <a:r>
              <a:rPr lang="en-GB" sz="1800" dirty="0"/>
              <a:t>Initial filtrate quality was poor, however, this was easily addressed in the design of a full-scale Filter Press plant.</a:t>
            </a:r>
          </a:p>
          <a:p>
            <a:pPr>
              <a:lnSpc>
                <a:spcPct val="150000"/>
              </a:lnSpc>
            </a:pPr>
            <a:r>
              <a:rPr lang="en-GB" sz="1800" dirty="0"/>
              <a:t>The results provide a reliable technical basis for the selection and sizing of a full-scale Filter Press plant, with membrane plates for clarifier sludge dewatering, as well as materials handling.</a:t>
            </a:r>
            <a:endParaRPr lang="en-ZA" sz="1800" dirty="0"/>
          </a:p>
          <a:p>
            <a:endParaRPr lang="en-ZA" dirty="0"/>
          </a:p>
        </p:txBody>
      </p:sp>
      <p:pic>
        <p:nvPicPr>
          <p:cNvPr id="6" name="Picture 5" descr="A black background with a black square&#10;&#10;AI-generated content may be incorrect.">
            <a:extLst>
              <a:ext uri="{FF2B5EF4-FFF2-40B4-BE49-F238E27FC236}">
                <a16:creationId xmlns:a16="http://schemas.microsoft.com/office/drawing/2014/main" id="{B8C19592-220C-B32C-D94F-BD7C062CB067}"/>
              </a:ext>
            </a:extLst>
          </p:cNvPr>
          <p:cNvPicPr>
            <a:picLocks noChangeAspect="1"/>
          </p:cNvPicPr>
          <p:nvPr/>
        </p:nvPicPr>
        <p:blipFill>
          <a:blip r:embed="rId3">
            <a:extLst>
              <a:ext uri="{28A0092B-C50C-407E-A947-70E740481C1C}">
                <a14:useLocalDpi xmlns:a14="http://schemas.microsoft.com/office/drawing/2010/main" val="0"/>
              </a:ext>
            </a:extLst>
          </a:blip>
          <a:srcRect r="11233"/>
          <a:stretch>
            <a:fillRect/>
          </a:stretch>
        </p:blipFill>
        <p:spPr bwMode="auto">
          <a:xfrm>
            <a:off x="8294914" y="6022712"/>
            <a:ext cx="3897086" cy="947086"/>
          </a:xfrm>
          <a:prstGeom prst="rect">
            <a:avLst/>
          </a:prstGeom>
          <a:noFill/>
          <a:ln>
            <a:noFill/>
          </a:ln>
        </p:spPr>
      </p:pic>
      <p:pic>
        <p:nvPicPr>
          <p:cNvPr id="14" name="Picture 13">
            <a:extLst>
              <a:ext uri="{FF2B5EF4-FFF2-40B4-BE49-F238E27FC236}">
                <a16:creationId xmlns:a16="http://schemas.microsoft.com/office/drawing/2014/main" id="{FCBE1467-174B-AD2B-C9C1-EE791BC066A3}"/>
              </a:ext>
            </a:extLst>
          </p:cNvPr>
          <p:cNvPicPr>
            <a:picLocks noChangeAspect="1"/>
          </p:cNvPicPr>
          <p:nvPr/>
        </p:nvPicPr>
        <p:blipFill>
          <a:blip r:embed="rId4"/>
          <a:srcRect r="25257"/>
          <a:stretch>
            <a:fillRect/>
          </a:stretch>
        </p:blipFill>
        <p:spPr>
          <a:xfrm>
            <a:off x="0" y="0"/>
            <a:ext cx="4343400" cy="6858000"/>
          </a:xfrm>
          <a:prstGeom prst="rect">
            <a:avLst/>
          </a:prstGeom>
        </p:spPr>
      </p:pic>
    </p:spTree>
    <p:extLst>
      <p:ext uri="{BB962C8B-B14F-4D97-AF65-F5344CB8AC3E}">
        <p14:creationId xmlns:p14="http://schemas.microsoft.com/office/powerpoint/2010/main" val="910761090"/>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F23494-F630-4E01-81EA-AA2F2975971E}">
  <ds:schemaRefs>
    <ds:schemaRef ds:uri="http://purl.org/dc/dcmitype/"/>
    <ds:schemaRef ds:uri="16c05727-aa75-4e4a-9b5f-8a80a1165891"/>
    <ds:schemaRef ds:uri="71af3243-3dd4-4a8d-8c0d-dd76da1f02a5"/>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E76CE1C2-24FF-4125-B61C-AD39973FCD09}">
  <ds:schemaRefs>
    <ds:schemaRef ds:uri="http://schemas.microsoft.com/sharepoint/v3/contenttype/forms"/>
  </ds:schemaRefs>
</ds:datastoreItem>
</file>

<file path=customXml/itemProps3.xml><?xml version="1.0" encoding="utf-8"?>
<ds:datastoreItem xmlns:ds="http://schemas.openxmlformats.org/officeDocument/2006/customXml" ds:itemID="{CC083022-B7D0-4DE3-9976-6A91422D9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Depth design</Template>
  <TotalTime>15274</TotalTime>
  <Words>585</Words>
  <Application>Microsoft Office PowerPoint</Application>
  <PresentationFormat>Widescreen</PresentationFormat>
  <Paragraphs>42</Paragraphs>
  <Slides>7</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Arial Nova</vt:lpstr>
      <vt:lpstr>Calibri</vt:lpstr>
      <vt:lpstr>Corbel</vt:lpstr>
      <vt:lpstr>Wingdings</vt:lpstr>
      <vt:lpstr>Depth</vt:lpstr>
      <vt:lpstr> CASE  STUDY:   FILTRATION  OF  SCRUBBER  DUST</vt:lpstr>
      <vt:lpstr>Background:</vt:lpstr>
      <vt:lpstr>Objectives of Test work:</vt:lpstr>
      <vt:lpstr>Why a Filter Press?</vt:lpstr>
      <vt:lpstr>Filtration Test Results:</vt:lpstr>
      <vt:lpstr>Before &amp; After Filtration:</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THINGS FILTER PLATES</dc:title>
  <dc:creator>Rick Ramdari</dc:creator>
  <cp:lastModifiedBy>Malcolm Thomas</cp:lastModifiedBy>
  <cp:revision>14</cp:revision>
  <cp:lastPrinted>2026-02-10T08:49:59Z</cp:lastPrinted>
  <dcterms:created xsi:type="dcterms:W3CDTF">2024-05-09T11:20:01Z</dcterms:created>
  <dcterms:modified xsi:type="dcterms:W3CDTF">2026-02-10T10:04:39Z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